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345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8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48" r:id="rId31"/>
    <p:sldId id="330" r:id="rId32"/>
    <p:sldId id="331" r:id="rId33"/>
    <p:sldId id="342" r:id="rId34"/>
    <p:sldId id="332" r:id="rId35"/>
    <p:sldId id="352" r:id="rId36"/>
    <p:sldId id="333" r:id="rId37"/>
    <p:sldId id="349" r:id="rId38"/>
    <p:sldId id="335" r:id="rId39"/>
    <p:sldId id="260" r:id="rId40"/>
    <p:sldId id="261" r:id="rId41"/>
    <p:sldId id="262" r:id="rId42"/>
    <p:sldId id="263" r:id="rId43"/>
    <p:sldId id="264" r:id="rId44"/>
    <p:sldId id="265" r:id="rId45"/>
    <p:sldId id="266" r:id="rId46"/>
    <p:sldId id="267" r:id="rId47"/>
    <p:sldId id="268" r:id="rId48"/>
    <p:sldId id="269" r:id="rId49"/>
    <p:sldId id="270" r:id="rId50"/>
    <p:sldId id="271" r:id="rId51"/>
    <p:sldId id="272" r:id="rId52"/>
    <p:sldId id="273" r:id="rId53"/>
    <p:sldId id="274" r:id="rId54"/>
    <p:sldId id="275" r:id="rId55"/>
    <p:sldId id="276" r:id="rId56"/>
    <p:sldId id="277" r:id="rId57"/>
    <p:sldId id="278" r:id="rId58"/>
    <p:sldId id="279" r:id="rId59"/>
    <p:sldId id="280" r:id="rId60"/>
    <p:sldId id="281" r:id="rId61"/>
    <p:sldId id="282" r:id="rId62"/>
    <p:sldId id="283" r:id="rId63"/>
    <p:sldId id="284" r:id="rId64"/>
    <p:sldId id="285" r:id="rId65"/>
    <p:sldId id="286" r:id="rId66"/>
    <p:sldId id="287" r:id="rId67"/>
    <p:sldId id="288" r:id="rId68"/>
    <p:sldId id="289" r:id="rId69"/>
    <p:sldId id="290" r:id="rId70"/>
    <p:sldId id="291" r:id="rId71"/>
    <p:sldId id="292" r:id="rId72"/>
    <p:sldId id="293" r:id="rId73"/>
    <p:sldId id="294" r:id="rId74"/>
    <p:sldId id="295" r:id="rId75"/>
    <p:sldId id="296" r:id="rId76"/>
    <p:sldId id="297" r:id="rId77"/>
    <p:sldId id="298" r:id="rId78"/>
    <p:sldId id="299" r:id="rId79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2" d="100"/>
          <a:sy n="72" d="100"/>
        </p:scale>
        <p:origin x="-13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CEEA-7668-4683-80FB-4720941EEA13}" type="datetimeFigureOut">
              <a:rPr lang="fa-IR" smtClean="0"/>
              <a:t>03/25/1435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0459-DA81-4131-BCEA-455D990C21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08352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CEEA-7668-4683-80FB-4720941EEA13}" type="datetimeFigureOut">
              <a:rPr lang="fa-IR" smtClean="0"/>
              <a:t>03/25/1435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0459-DA81-4131-BCEA-455D990C21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7148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CEEA-7668-4683-80FB-4720941EEA13}" type="datetimeFigureOut">
              <a:rPr lang="fa-IR" smtClean="0"/>
              <a:t>03/25/1435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0459-DA81-4131-BCEA-455D990C21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9997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CEEA-7668-4683-80FB-4720941EEA13}" type="datetimeFigureOut">
              <a:rPr lang="fa-IR" smtClean="0"/>
              <a:t>03/25/1435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0459-DA81-4131-BCEA-455D990C21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62745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CEEA-7668-4683-80FB-4720941EEA13}" type="datetimeFigureOut">
              <a:rPr lang="fa-IR" smtClean="0"/>
              <a:t>03/25/1435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0459-DA81-4131-BCEA-455D990C21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39545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CEEA-7668-4683-80FB-4720941EEA13}" type="datetimeFigureOut">
              <a:rPr lang="fa-IR" smtClean="0"/>
              <a:t>03/25/1435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0459-DA81-4131-BCEA-455D990C21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89407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CEEA-7668-4683-80FB-4720941EEA13}" type="datetimeFigureOut">
              <a:rPr lang="fa-IR" smtClean="0"/>
              <a:t>03/25/1435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0459-DA81-4131-BCEA-455D990C21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3389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CEEA-7668-4683-80FB-4720941EEA13}" type="datetimeFigureOut">
              <a:rPr lang="fa-IR" smtClean="0"/>
              <a:t>03/25/1435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0459-DA81-4131-BCEA-455D990C21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70184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CEEA-7668-4683-80FB-4720941EEA13}" type="datetimeFigureOut">
              <a:rPr lang="fa-IR" smtClean="0"/>
              <a:t>03/25/1435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0459-DA81-4131-BCEA-455D990C21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82855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CEEA-7668-4683-80FB-4720941EEA13}" type="datetimeFigureOut">
              <a:rPr lang="fa-IR" smtClean="0"/>
              <a:t>03/25/1435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0459-DA81-4131-BCEA-455D990C21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7997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CEEA-7668-4683-80FB-4720941EEA13}" type="datetimeFigureOut">
              <a:rPr lang="fa-IR" smtClean="0"/>
              <a:t>03/25/1435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0459-DA81-4131-BCEA-455D990C21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85348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ECEEA-7668-4683-80FB-4720941EEA13}" type="datetimeFigureOut">
              <a:rPr lang="fa-IR" smtClean="0"/>
              <a:t>03/25/1435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60459-DA81-4131-BCEA-455D990C21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4827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r Saremi\Desktop\flower-vector-watercolour4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askerville Old Face" pitchFamily="18" charset="0"/>
              </a:rPr>
              <a:t>بنام خداوند جان وخرد</a:t>
            </a:r>
            <a:endParaRPr lang="fa-IR" dirty="0">
              <a:latin typeface="Baskerville Old Fac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algn="ctr">
              <a:defRPr/>
            </a:pPr>
            <a:r>
              <a:rPr lang="fa-I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ial" charset="0"/>
              </a:rPr>
              <a:t>قال علی(ع)</a:t>
            </a:r>
          </a:p>
          <a:p>
            <a:pPr marL="0" indent="0" algn="ctr">
              <a:buNone/>
              <a:defRPr/>
            </a:pPr>
            <a:r>
              <a:rPr lang="fa-IR" dirty="0">
                <a:solidFill>
                  <a:srgbClr val="00B050"/>
                </a:solidFill>
                <a:cs typeface="Arial" charset="0"/>
              </a:rPr>
              <a:t>ما من حرکه الا وانت محتاج فیها الی المعرفه</a:t>
            </a:r>
          </a:p>
          <a:p>
            <a:pPr marL="0" indent="0" algn="ctr">
              <a:buNone/>
              <a:defRPr/>
            </a:pPr>
            <a:r>
              <a:rPr lang="fa-IR" sz="3600" dirty="0">
                <a:solidFill>
                  <a:srgbClr val="00B050"/>
                </a:solidFill>
                <a:cs typeface="Arial" charset="0"/>
              </a:rPr>
              <a:t>هیچ حرکتی نیست مگر آنکه در انجامش به </a:t>
            </a:r>
            <a:r>
              <a:rPr lang="fa-IR" sz="3600" b="1" dirty="0">
                <a:solidFill>
                  <a:srgbClr val="00B050"/>
                </a:solidFill>
                <a:cs typeface="Arial" charset="0"/>
              </a:rPr>
              <a:t>دانش</a:t>
            </a:r>
            <a:r>
              <a:rPr lang="fa-IR" sz="3600" dirty="0">
                <a:solidFill>
                  <a:srgbClr val="00B050"/>
                </a:solidFill>
                <a:cs typeface="Arial" charset="0"/>
              </a:rPr>
              <a:t> نیازمندی</a:t>
            </a:r>
            <a:endParaRPr lang="en-US" sz="3600" dirty="0">
              <a:solidFill>
                <a:srgbClr val="00B050"/>
              </a:solidFill>
              <a:cs typeface="Arial" charset="0"/>
            </a:endParaRPr>
          </a:p>
          <a:p>
            <a:pPr marL="0" indent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2137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r Saremi\Desktop\flower-vector-watercolour4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Sub acromial &amp;sub deltoid plane</a:t>
            </a:r>
            <a:endParaRPr lang="fa-IR" dirty="0">
              <a:latin typeface="Baskerville Old Fac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Sliding surface between the Deep side of the </a:t>
            </a:r>
            <a:r>
              <a:rPr lang="en-US" dirty="0" err="1" smtClean="0"/>
              <a:t>deltoid,the</a:t>
            </a:r>
            <a:r>
              <a:rPr lang="en-US" dirty="0" smtClean="0"/>
              <a:t> </a:t>
            </a:r>
            <a:r>
              <a:rPr lang="en-US" dirty="0" err="1" smtClean="0"/>
              <a:t>acromion,the</a:t>
            </a:r>
            <a:r>
              <a:rPr lang="en-US" dirty="0" smtClean="0"/>
              <a:t> </a:t>
            </a:r>
            <a:r>
              <a:rPr lang="en-US" dirty="0" err="1" smtClean="0"/>
              <a:t>coraciod</a:t>
            </a:r>
            <a:r>
              <a:rPr lang="en-US" dirty="0" smtClean="0"/>
              <a:t> process and its tendons and the </a:t>
            </a:r>
            <a:r>
              <a:rPr lang="fa-IR" dirty="0" smtClean="0"/>
              <a:t>         </a:t>
            </a:r>
            <a:r>
              <a:rPr lang="en-US" dirty="0" smtClean="0"/>
              <a:t>superficial side of the </a:t>
            </a:r>
            <a:r>
              <a:rPr lang="fa-IR" dirty="0" smtClean="0"/>
              <a:t> </a:t>
            </a:r>
            <a:r>
              <a:rPr lang="en-US" dirty="0" err="1" smtClean="0"/>
              <a:t>humerus</a:t>
            </a:r>
            <a:r>
              <a:rPr lang="en-US" dirty="0" smtClean="0"/>
              <a:t> and rotator cuff is </a:t>
            </a:r>
          </a:p>
          <a:p>
            <a:pPr marL="0" indent="0" algn="l" rtl="0">
              <a:buNone/>
            </a:pPr>
            <a:r>
              <a:rPr lang="en-US" dirty="0" smtClean="0"/>
              <a:t>        considered a secondary </a:t>
            </a:r>
            <a:r>
              <a:rPr lang="en-US" dirty="0" err="1" smtClean="0"/>
              <a:t>scapulohumeral</a:t>
            </a:r>
            <a:r>
              <a:rPr lang="en-US" dirty="0" smtClean="0"/>
              <a:t> joint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Normal biceps glide is necessary for </a:t>
            </a:r>
            <a:r>
              <a:rPr lang="en-US" dirty="0" err="1" smtClean="0"/>
              <a:t>ful</a:t>
            </a:r>
            <a:r>
              <a:rPr lang="en-US" dirty="0" smtClean="0"/>
              <a:t> </a:t>
            </a:r>
            <a:r>
              <a:rPr lang="en-US" dirty="0" err="1" smtClean="0"/>
              <a:t>glenohumeralROM</a:t>
            </a:r>
            <a:endParaRPr lang="en-US" dirty="0" smtClean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fa-I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" y="3933056"/>
            <a:ext cx="417646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791" y="3933056"/>
            <a:ext cx="4927578" cy="285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1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r Saremi\Desktop\flower-vector-watercolour4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pathophysiology</a:t>
            </a:r>
            <a:endParaRPr lang="fa-IR" dirty="0">
              <a:latin typeface="Baskerville Old Fac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dirty="0" err="1" smtClean="0"/>
              <a:t>Inflamation</a:t>
            </a:r>
            <a:r>
              <a:rPr lang="en-US" dirty="0" smtClean="0"/>
              <a:t> in </a:t>
            </a:r>
            <a:r>
              <a:rPr lang="en-US" dirty="0" err="1" smtClean="0"/>
              <a:t>perivascular,synovium,capsule,Biceps</a:t>
            </a:r>
            <a:r>
              <a:rPr lang="en-US" dirty="0" smtClean="0"/>
              <a:t> </a:t>
            </a:r>
            <a:r>
              <a:rPr lang="fa-IR" dirty="0" smtClean="0"/>
              <a:t>  </a:t>
            </a:r>
            <a:r>
              <a:rPr lang="en-US" dirty="0" smtClean="0"/>
              <a:t>   sheath            Fibrosis</a:t>
            </a:r>
          </a:p>
          <a:p>
            <a:pPr algn="l" rtl="0">
              <a:buFont typeface="Wingdings" pitchFamily="2" charset="2"/>
              <a:buChar char="Ø"/>
            </a:pPr>
            <a:endParaRPr lang="en-US" dirty="0"/>
          </a:p>
          <a:p>
            <a:pPr algn="l" rtl="0">
              <a:buFont typeface="Wingdings" pitchFamily="2" charset="2"/>
              <a:buChar char="Ø"/>
            </a:pP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dirty="0" err="1" smtClean="0"/>
              <a:t>Immunologic,biochemical,or</a:t>
            </a:r>
            <a:r>
              <a:rPr lang="en-US" dirty="0" smtClean="0"/>
              <a:t> hormonal imbalances</a:t>
            </a:r>
            <a:endParaRPr lang="fa-IR" dirty="0"/>
          </a:p>
        </p:txBody>
      </p:sp>
      <p:sp>
        <p:nvSpPr>
          <p:cNvPr id="3" name="Right Arrow 2"/>
          <p:cNvSpPr/>
          <p:nvPr/>
        </p:nvSpPr>
        <p:spPr>
          <a:xfrm>
            <a:off x="1691680" y="2204864"/>
            <a:ext cx="72008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026" name="Picture 2" descr="http://shoulderclinic.ir/wp-content/uploads/2013/07/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37112"/>
            <a:ext cx="352425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1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r Saremi\Desktop\flower-vector-watercolour4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Epidemiology</a:t>
            </a:r>
            <a:endParaRPr lang="fa-IR" dirty="0">
              <a:latin typeface="Baskerville Old Fac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Incidence </a:t>
            </a:r>
            <a:r>
              <a:rPr lang="en-US" dirty="0" err="1" smtClean="0"/>
              <a:t>ingeneral</a:t>
            </a:r>
            <a:r>
              <a:rPr lang="en-US" dirty="0" smtClean="0"/>
              <a:t> population 2-5%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Nearly 70% are women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20-30% develop stiffness in the contralateral shoulder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It </a:t>
            </a:r>
            <a:r>
              <a:rPr lang="en-US" dirty="0" err="1" smtClean="0"/>
              <a:t>dosenot</a:t>
            </a:r>
            <a:r>
              <a:rPr lang="en-US" dirty="0" smtClean="0"/>
              <a:t> affect the same shoulder twice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171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r Saremi\Desktop\flower-vector-watercolour4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Predisposing Factors</a:t>
            </a:r>
            <a:endParaRPr lang="fa-IR" dirty="0">
              <a:latin typeface="Baskerville Old Fac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FF0000"/>
                </a:solidFill>
              </a:rPr>
              <a:t>Age:</a:t>
            </a:r>
            <a:r>
              <a:rPr lang="en-US" dirty="0" err="1" smtClean="0"/>
              <a:t>majority</a:t>
            </a:r>
            <a:r>
              <a:rPr lang="en-US" dirty="0" smtClean="0"/>
              <a:t> of patients are between 40-60Y,</a:t>
            </a:r>
          </a:p>
          <a:p>
            <a:pPr marL="0" indent="0" algn="l" rtl="0">
              <a:buNone/>
            </a:pPr>
            <a:r>
              <a:rPr lang="en-US" dirty="0" smtClean="0"/>
              <a:t>Unusual for idiopathic F.SH &lt;40Y ,exception of IDDM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Diabetes </a:t>
            </a:r>
            <a:r>
              <a:rPr lang="en-US" dirty="0" err="1" smtClean="0"/>
              <a:t>Mellitus:incidence</a:t>
            </a:r>
            <a:r>
              <a:rPr lang="en-US" dirty="0" smtClean="0"/>
              <a:t> 10-20%,somestudies up to 35% </a:t>
            </a:r>
          </a:p>
          <a:p>
            <a:pPr marL="0" indent="0" algn="l" rtl="0">
              <a:buNone/>
            </a:pPr>
            <a:r>
              <a:rPr lang="en-US" dirty="0" smtClean="0"/>
              <a:t>The longer that a patient has been taking </a:t>
            </a:r>
            <a:r>
              <a:rPr lang="en-US" dirty="0" err="1" smtClean="0"/>
              <a:t>insulin,the</a:t>
            </a:r>
            <a:r>
              <a:rPr lang="en-US" dirty="0" smtClean="0"/>
              <a:t> greater the risk</a:t>
            </a:r>
          </a:p>
          <a:p>
            <a:pPr algn="l" rtl="0"/>
            <a:r>
              <a:rPr lang="en-US" dirty="0" smtClean="0"/>
              <a:t>Limited joint motion syndrome</a:t>
            </a:r>
          </a:p>
          <a:p>
            <a:pPr algn="l" rtl="0"/>
            <a:r>
              <a:rPr lang="en-US" dirty="0" err="1" smtClean="0"/>
              <a:t>Cheiroarthropathy</a:t>
            </a:r>
            <a:endParaRPr lang="en-US" dirty="0" smtClean="0"/>
          </a:p>
          <a:p>
            <a:pPr algn="l" rtl="0"/>
            <a:r>
              <a:rPr lang="en-US" dirty="0" smtClean="0"/>
              <a:t>Rarely shoulder </a:t>
            </a:r>
            <a:r>
              <a:rPr lang="en-US" dirty="0" err="1" smtClean="0"/>
              <a:t>stiffnessis</a:t>
            </a:r>
            <a:r>
              <a:rPr lang="en-US" dirty="0" smtClean="0"/>
              <a:t> the initial </a:t>
            </a:r>
            <a:r>
              <a:rPr lang="en-US" dirty="0" err="1" smtClean="0"/>
              <a:t>manifestationof</a:t>
            </a:r>
            <a:r>
              <a:rPr lang="en-US" dirty="0" smtClean="0"/>
              <a:t> diabetes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171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r Saremi\Desktop\flower-vector-watercolour4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Predisposing factors</a:t>
            </a:r>
            <a:endParaRPr lang="fa-IR" dirty="0">
              <a:latin typeface="Baskerville Old Fac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686800" cy="4421088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Non-shoulder surgery:</a:t>
            </a:r>
          </a:p>
          <a:p>
            <a:pPr algn="l" rtl="0"/>
            <a:r>
              <a:rPr lang="en-US" dirty="0" smtClean="0"/>
              <a:t>Axillary node dissection</a:t>
            </a:r>
          </a:p>
          <a:p>
            <a:pPr algn="l" rtl="0"/>
            <a:r>
              <a:rPr lang="en-US" dirty="0" smtClean="0"/>
              <a:t>Neck dissection especially when combined with radiation therapy</a:t>
            </a:r>
          </a:p>
          <a:p>
            <a:pPr algn="l" rtl="0"/>
            <a:r>
              <a:rPr lang="en-US" dirty="0" smtClean="0"/>
              <a:t>Cardiac catheterization in the axilla</a:t>
            </a:r>
          </a:p>
          <a:p>
            <a:pPr algn="l" rtl="0"/>
            <a:r>
              <a:rPr lang="en-US" dirty="0" smtClean="0"/>
              <a:t>Coronary artery bypass grafting</a:t>
            </a:r>
          </a:p>
          <a:p>
            <a:pPr algn="l" rtl="0"/>
            <a:r>
              <a:rPr lang="en-US" dirty="0" smtClean="0"/>
              <a:t>Thoracotomy</a:t>
            </a:r>
          </a:p>
          <a:p>
            <a:pPr algn="l" rtl="0"/>
            <a:r>
              <a:rPr lang="en-US" dirty="0" smtClean="0"/>
              <a:t>Interventional cardiology such as catheterization or </a:t>
            </a:r>
            <a:r>
              <a:rPr lang="en-US" dirty="0" err="1" smtClean="0"/>
              <a:t>ipsilateral</a:t>
            </a:r>
            <a:r>
              <a:rPr lang="en-US" dirty="0" smtClean="0"/>
              <a:t> cardiac </a:t>
            </a:r>
            <a:r>
              <a:rPr lang="en-US" dirty="0" err="1" smtClean="0"/>
              <a:t>defiblirator</a:t>
            </a:r>
            <a:endParaRPr lang="en-US" dirty="0" smtClean="0"/>
          </a:p>
          <a:p>
            <a:pPr algn="l" rtl="0"/>
            <a:r>
              <a:rPr lang="en-US" dirty="0" smtClean="0"/>
              <a:t>Breast cancer surgery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171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r Saremi\Desktop\flower-vector-watercolour4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Predisposing factors</a:t>
            </a:r>
            <a:endParaRPr lang="fa-IR" dirty="0">
              <a:latin typeface="Baskerville Old Fac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Immobility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Cervical disk disease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Thyroid </a:t>
            </a:r>
            <a:r>
              <a:rPr lang="en-US" dirty="0" err="1" smtClean="0">
                <a:solidFill>
                  <a:srgbClr val="FF0000"/>
                </a:solidFill>
              </a:rPr>
              <a:t>disorders</a:t>
            </a:r>
            <a:r>
              <a:rPr lang="en-US" dirty="0" err="1" smtClean="0"/>
              <a:t>,Bilateral</a:t>
            </a:r>
            <a:r>
              <a:rPr lang="en-US" dirty="0" smtClean="0"/>
              <a:t> F.SH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Cardiac disease</a:t>
            </a:r>
            <a:r>
              <a:rPr lang="en-US" dirty="0" smtClean="0"/>
              <a:t>(shoulder-Hand </a:t>
            </a:r>
            <a:r>
              <a:rPr lang="en-US" dirty="0" err="1" smtClean="0"/>
              <a:t>syndrom</a:t>
            </a:r>
            <a:r>
              <a:rPr lang="en-US" dirty="0" smtClean="0"/>
              <a:t> in 10-30% of MI </a:t>
            </a:r>
            <a:r>
              <a:rPr lang="en-US" dirty="0" err="1" smtClean="0"/>
              <a:t>casses</a:t>
            </a:r>
            <a:r>
              <a:rPr lang="en-US" dirty="0" smtClean="0"/>
              <a:t>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Pulmonary </a:t>
            </a:r>
            <a:r>
              <a:rPr lang="en-US" dirty="0" err="1" smtClean="0">
                <a:solidFill>
                  <a:srgbClr val="FF0000"/>
                </a:solidFill>
              </a:rPr>
              <a:t>disorders</a:t>
            </a:r>
            <a:r>
              <a:rPr lang="en-US" dirty="0" err="1" smtClean="0"/>
              <a:t>:tuberculosis,emphysema</a:t>
            </a:r>
            <a:r>
              <a:rPr lang="en-US" dirty="0" smtClean="0"/>
              <a:t> chronic bronchitis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Neoplastic </a:t>
            </a:r>
            <a:r>
              <a:rPr lang="en-US" dirty="0" err="1" smtClean="0">
                <a:solidFill>
                  <a:srgbClr val="FF0000"/>
                </a:solidFill>
              </a:rPr>
              <a:t>disorders</a:t>
            </a:r>
            <a:r>
              <a:rPr lang="en-US" dirty="0" err="1" smtClean="0"/>
              <a:t>:broncogenic</a:t>
            </a:r>
            <a:r>
              <a:rPr lang="en-US" dirty="0" smtClean="0"/>
              <a:t> </a:t>
            </a:r>
            <a:r>
              <a:rPr lang="en-US" dirty="0" err="1" smtClean="0"/>
              <a:t>carcinoma,pancoast</a:t>
            </a:r>
            <a:r>
              <a:rPr lang="en-US" dirty="0" smtClean="0"/>
              <a:t> </a:t>
            </a:r>
            <a:r>
              <a:rPr lang="en-US" dirty="0" err="1" smtClean="0"/>
              <a:t>tumor,chest</a:t>
            </a:r>
            <a:r>
              <a:rPr lang="en-US" dirty="0" smtClean="0"/>
              <a:t> wall </a:t>
            </a:r>
            <a:r>
              <a:rPr lang="en-US" dirty="0" err="1" smtClean="0"/>
              <a:t>tumor,metastatic</a:t>
            </a:r>
            <a:r>
              <a:rPr lang="en-US" dirty="0" smtClean="0"/>
              <a:t> carcinoma of the </a:t>
            </a:r>
            <a:r>
              <a:rPr lang="en-US" dirty="0" err="1" smtClean="0"/>
              <a:t>humerus</a:t>
            </a: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1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r Saremi\Desktop\flower-vector-watercolour4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Predisposing factors</a:t>
            </a:r>
            <a:endParaRPr lang="fa-IR" dirty="0">
              <a:latin typeface="Baskerville Old Fac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8676456" cy="4525963"/>
          </a:xfrm>
        </p:spPr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Neurologic conditions</a:t>
            </a:r>
          </a:p>
          <a:p>
            <a:pPr algn="l" rtl="0"/>
            <a:r>
              <a:rPr lang="en-US" dirty="0" smtClean="0"/>
              <a:t>Parkinson </a:t>
            </a:r>
            <a:r>
              <a:rPr lang="en-US" dirty="0" err="1" smtClean="0"/>
              <a:t>disease,in</a:t>
            </a:r>
            <a:r>
              <a:rPr lang="en-US" dirty="0" smtClean="0"/>
              <a:t> 18% the first symptom of disease ,even 2 years before the onset of generalized symptoms </a:t>
            </a:r>
          </a:p>
          <a:p>
            <a:pPr algn="l" rtl="0"/>
            <a:r>
              <a:rPr lang="en-US" dirty="0" smtClean="0"/>
              <a:t>Hemiplegia(30% had shoulder pain and susceptible)</a:t>
            </a:r>
          </a:p>
          <a:p>
            <a:pPr algn="l" rtl="0"/>
            <a:r>
              <a:rPr lang="en-US" dirty="0" smtClean="0"/>
              <a:t>Sub arachnoid </a:t>
            </a:r>
            <a:r>
              <a:rPr lang="en-US" dirty="0" err="1" smtClean="0"/>
              <a:t>hemorrage</a:t>
            </a:r>
            <a:r>
              <a:rPr lang="en-US" dirty="0" smtClean="0"/>
              <a:t>  </a:t>
            </a:r>
          </a:p>
          <a:p>
            <a:pPr algn="l" rtl="0"/>
            <a:r>
              <a:rPr lang="en-US" dirty="0" smtClean="0"/>
              <a:t>Shoulder –Hand </a:t>
            </a:r>
            <a:r>
              <a:rPr lang="en-US" dirty="0" err="1" smtClean="0"/>
              <a:t>syndrom</a:t>
            </a:r>
            <a:r>
              <a:rPr lang="en-US" dirty="0" smtClean="0"/>
              <a:t> occurs in 30-40% of stroke patients and can be terribly disabling</a:t>
            </a:r>
          </a:p>
          <a:p>
            <a:pPr algn="l" rtl="0"/>
            <a:r>
              <a:rPr lang="en-US" dirty="0" smtClean="0"/>
              <a:t>Brachial neuritis(parsonage –Turner syndrome)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171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r Saremi\Desktop\flower-vector-watercolour4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Predisposing Factor</a:t>
            </a:r>
            <a:endParaRPr lang="fa-IR" dirty="0">
              <a:latin typeface="Baskerville Old Fac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20000"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Personality </a:t>
            </a:r>
            <a:r>
              <a:rPr lang="en-US" dirty="0" err="1" smtClean="0">
                <a:solidFill>
                  <a:srgbClr val="FF0000"/>
                </a:solidFill>
              </a:rPr>
              <a:t>disorders</a:t>
            </a:r>
            <a:r>
              <a:rPr lang="en-US" dirty="0" err="1" smtClean="0"/>
              <a:t>,anxiety,depression</a:t>
            </a: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Reaction to medication</a:t>
            </a:r>
          </a:p>
          <a:p>
            <a:pPr algn="l" rtl="0"/>
            <a:r>
              <a:rPr lang="en-US" dirty="0" smtClean="0"/>
              <a:t>Barbiturates</a:t>
            </a:r>
          </a:p>
          <a:p>
            <a:pPr algn="l" rtl="0"/>
            <a:r>
              <a:rPr lang="en-US" dirty="0" err="1" smtClean="0"/>
              <a:t>Fluoroquinolones</a:t>
            </a:r>
            <a:endParaRPr lang="en-US" dirty="0" smtClean="0"/>
          </a:p>
          <a:p>
            <a:pPr algn="l" rtl="0"/>
            <a:r>
              <a:rPr lang="en-US" dirty="0" err="1" smtClean="0"/>
              <a:t>Nelfinavir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Isoniazid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FF0000"/>
                </a:solidFill>
              </a:rPr>
              <a:t>Genetics</a:t>
            </a:r>
            <a:r>
              <a:rPr lang="en-US" dirty="0" err="1" smtClean="0"/>
              <a:t>,one</a:t>
            </a:r>
            <a:r>
              <a:rPr lang="en-US" dirty="0" smtClean="0"/>
              <a:t> report to 42%,no specific gene has been identified.in </a:t>
            </a:r>
            <a:r>
              <a:rPr lang="en-US" dirty="0" err="1" smtClean="0"/>
              <a:t>twins,it</a:t>
            </a:r>
            <a:r>
              <a:rPr lang="en-US" dirty="0" smtClean="0"/>
              <a:t> </a:t>
            </a:r>
            <a:r>
              <a:rPr lang="en-US" dirty="0" err="1" smtClean="0"/>
              <a:t>occures</a:t>
            </a:r>
            <a:r>
              <a:rPr lang="en-US" dirty="0" smtClean="0"/>
              <a:t> 2-3times more frequently than by chance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Strong association between adhesive capsulitis and </a:t>
            </a:r>
            <a:r>
              <a:rPr lang="en-US" dirty="0" err="1" smtClean="0"/>
              <a:t>dupuytren</a:t>
            </a:r>
            <a:r>
              <a:rPr lang="en-US" dirty="0" smtClean="0"/>
              <a:t> disease(</a:t>
            </a:r>
            <a:r>
              <a:rPr lang="en-US" dirty="0" err="1" smtClean="0"/>
              <a:t>dupuytren</a:t>
            </a:r>
            <a:r>
              <a:rPr lang="en-US" dirty="0" smtClean="0"/>
              <a:t> 8.27 times more common in patients with frozen shoulder)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171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r Saremi\Desktop\flower-vector-watercolour4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askerville Old Face" pitchFamily="18" charset="0"/>
              </a:rPr>
              <a:t>Clinical Features</a:t>
            </a:r>
            <a:br>
              <a:rPr lang="en-US" dirty="0" smtClean="0">
                <a:latin typeface="Baskerville Old Face" pitchFamily="18" charset="0"/>
              </a:rPr>
            </a:br>
            <a:r>
              <a:rPr lang="en-US" dirty="0" smtClean="0">
                <a:solidFill>
                  <a:srgbClr val="00B050"/>
                </a:solidFill>
                <a:latin typeface="Baskerville Old Face" pitchFamily="18" charset="0"/>
              </a:rPr>
              <a:t>Idiopathic frozen shoulder</a:t>
            </a:r>
            <a:endParaRPr lang="fa-IR" dirty="0">
              <a:solidFill>
                <a:srgbClr val="00B050"/>
              </a:solidFill>
              <a:latin typeface="Baskerville Old Fac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Stage 1:</a:t>
            </a:r>
            <a:r>
              <a:rPr lang="en-US" sz="2400" dirty="0" smtClean="0">
                <a:solidFill>
                  <a:srgbClr val="FF0000"/>
                </a:solidFill>
              </a:rPr>
              <a:t>Freezing</a:t>
            </a:r>
            <a:r>
              <a:rPr lang="en-US" sz="2400" dirty="0" smtClean="0"/>
              <a:t>: pain</a:t>
            </a:r>
          </a:p>
          <a:p>
            <a:pPr algn="l" rtl="0"/>
            <a:r>
              <a:rPr lang="en-US" sz="2400" dirty="0" smtClean="0"/>
              <a:t>Achy discomfort at </a:t>
            </a:r>
            <a:r>
              <a:rPr lang="en-US" sz="2400" dirty="0" err="1" smtClean="0"/>
              <a:t>rest,and</a:t>
            </a:r>
            <a:r>
              <a:rPr lang="en-US" sz="2400" dirty="0" smtClean="0"/>
              <a:t> severe pain with </a:t>
            </a:r>
            <a:r>
              <a:rPr lang="en-US" sz="2400" dirty="0" err="1" smtClean="0"/>
              <a:t>attemped</a:t>
            </a:r>
            <a:r>
              <a:rPr lang="en-US" sz="2400" dirty="0" smtClean="0"/>
              <a:t> movement</a:t>
            </a:r>
          </a:p>
          <a:p>
            <a:pPr algn="l" rtl="0"/>
            <a:r>
              <a:rPr lang="en-US" sz="2400" dirty="0" smtClean="0"/>
              <a:t>Usually present for several months or less</a:t>
            </a:r>
          </a:p>
          <a:p>
            <a:pPr algn="l" rtl="0"/>
            <a:r>
              <a:rPr lang="en-US" sz="2400" dirty="0" smtClean="0"/>
              <a:t>Difficult sleeping is an almost universal complaint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Stage 2:</a:t>
            </a:r>
            <a:r>
              <a:rPr lang="en-US" sz="2400" dirty="0" smtClean="0">
                <a:solidFill>
                  <a:srgbClr val="FF0000"/>
                </a:solidFill>
              </a:rPr>
              <a:t>Frozen:</a:t>
            </a:r>
            <a:r>
              <a:rPr lang="en-US" sz="2400" dirty="0" smtClean="0"/>
              <a:t>pain tends to abate but motion becomes </a:t>
            </a:r>
            <a:r>
              <a:rPr lang="en-US" sz="2400" dirty="0" err="1" smtClean="0"/>
              <a:t>severly</a:t>
            </a:r>
            <a:r>
              <a:rPr lang="en-US" sz="2400" dirty="0" smtClean="0"/>
              <a:t> limited</a:t>
            </a:r>
          </a:p>
          <a:p>
            <a:pPr algn="l" rtl="0"/>
            <a:r>
              <a:rPr lang="en-US" sz="2400" dirty="0" smtClean="0"/>
              <a:t>Sleeping problem</a:t>
            </a:r>
          </a:p>
          <a:p>
            <a:pPr algn="l" rtl="0"/>
            <a:r>
              <a:rPr lang="en-US" sz="2400" dirty="0" smtClean="0"/>
              <a:t>Can last between 3 and 12 </a:t>
            </a:r>
            <a:r>
              <a:rPr lang="en-US" sz="2400" dirty="0" err="1" smtClean="0"/>
              <a:t>month,can</a:t>
            </a:r>
            <a:r>
              <a:rPr lang="en-US" sz="2400" dirty="0" smtClean="0"/>
              <a:t> become refractory and last much longer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Stage 3</a:t>
            </a:r>
            <a:r>
              <a:rPr lang="en-US" sz="2400" dirty="0" smtClean="0">
                <a:solidFill>
                  <a:srgbClr val="FF0000"/>
                </a:solidFill>
              </a:rPr>
              <a:t>:Thawing:</a:t>
            </a:r>
            <a:r>
              <a:rPr lang="en-US" sz="2400" dirty="0" smtClean="0"/>
              <a:t>ROM slowly returns</a:t>
            </a:r>
          </a:p>
          <a:p>
            <a:pPr algn="l" rtl="0"/>
            <a:r>
              <a:rPr lang="en-US" sz="2400" dirty="0" smtClean="0"/>
              <a:t>Can take months to years</a:t>
            </a:r>
          </a:p>
          <a:p>
            <a:pPr algn="l" rtl="0"/>
            <a:r>
              <a:rPr lang="en-US" sz="2400" dirty="0" smtClean="0"/>
              <a:t>Motion restriction often persist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5171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r Saremi\Desktop\flower-vector-watercolour4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askerville Old Face" pitchFamily="18" charset="0"/>
              </a:rPr>
              <a:t>Clinical features</a:t>
            </a:r>
            <a:br>
              <a:rPr lang="en-US" dirty="0" smtClean="0">
                <a:latin typeface="Baskerville Old Face" pitchFamily="18" charset="0"/>
              </a:rPr>
            </a:br>
            <a:r>
              <a:rPr lang="en-US" dirty="0" err="1" smtClean="0">
                <a:solidFill>
                  <a:srgbClr val="00B050"/>
                </a:solidFill>
                <a:latin typeface="Baskerville Old Face" pitchFamily="18" charset="0"/>
              </a:rPr>
              <a:t>Aquired</a:t>
            </a:r>
            <a:r>
              <a:rPr lang="en-US" dirty="0" smtClean="0">
                <a:solidFill>
                  <a:srgbClr val="00B050"/>
                </a:solidFill>
                <a:latin typeface="Baskerville Old Face" pitchFamily="18" charset="0"/>
              </a:rPr>
              <a:t> stiffness</a:t>
            </a:r>
            <a:endParaRPr lang="fa-IR" dirty="0">
              <a:solidFill>
                <a:srgbClr val="00B050"/>
              </a:solidFill>
              <a:latin typeface="Baskerville Old Fac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dirty="0" err="1" smtClean="0"/>
              <a:t>Dosenot</a:t>
            </a:r>
            <a:r>
              <a:rPr lang="en-US" dirty="0" smtClean="0"/>
              <a:t> follow a predictable course  like idiopathic frozen shoulder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Rotator cuff </a:t>
            </a:r>
            <a:r>
              <a:rPr lang="en-US" dirty="0" err="1" smtClean="0"/>
              <a:t>strain;restricted</a:t>
            </a:r>
            <a:r>
              <a:rPr lang="en-US" dirty="0" smtClean="0"/>
              <a:t> forward </a:t>
            </a:r>
            <a:r>
              <a:rPr lang="en-US" dirty="0" err="1" smtClean="0"/>
              <a:t>elevation,internal</a:t>
            </a:r>
            <a:r>
              <a:rPr lang="en-US" dirty="0" smtClean="0"/>
              <a:t> </a:t>
            </a:r>
            <a:r>
              <a:rPr lang="en-US" dirty="0" err="1" smtClean="0"/>
              <a:t>rotation,cross</a:t>
            </a:r>
            <a:r>
              <a:rPr lang="en-US" dirty="0" smtClean="0"/>
              <a:t> body adduction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Non anatomic instability </a:t>
            </a:r>
            <a:r>
              <a:rPr lang="en-US" dirty="0" err="1" smtClean="0"/>
              <a:t>repair:diminished</a:t>
            </a:r>
            <a:r>
              <a:rPr lang="en-US" dirty="0" smtClean="0"/>
              <a:t> ER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err="1" smtClean="0"/>
              <a:t>Promimal</a:t>
            </a:r>
            <a:r>
              <a:rPr lang="en-US" dirty="0" smtClean="0"/>
              <a:t> </a:t>
            </a:r>
            <a:r>
              <a:rPr lang="en-US" dirty="0" err="1" smtClean="0"/>
              <a:t>humerus</a:t>
            </a:r>
            <a:r>
              <a:rPr lang="en-US" dirty="0" smtClean="0"/>
              <a:t> </a:t>
            </a:r>
            <a:r>
              <a:rPr lang="en-US" dirty="0" err="1" smtClean="0"/>
              <a:t>Fx:Global</a:t>
            </a:r>
            <a:r>
              <a:rPr lang="en-US" dirty="0" smtClean="0"/>
              <a:t> loss of motion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171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r Saremi\Desktop\flower-vector-watercolour4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latin typeface="Baskerville Old Face" pitchFamily="18" charset="0"/>
              </a:rPr>
              <a:t>Frozen Shoulder</a:t>
            </a:r>
            <a:endParaRPr lang="fa-IR" dirty="0">
              <a:latin typeface="Baskerville Old Fac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 algn="ctr" rtl="0">
              <a:buNone/>
            </a:pPr>
            <a:endParaRPr lang="en-US" b="1" dirty="0" smtClean="0"/>
          </a:p>
          <a:p>
            <a:pPr marL="0" indent="0" algn="ctr" rtl="0">
              <a:buNone/>
            </a:pPr>
            <a:endParaRPr lang="en-US" b="1" dirty="0"/>
          </a:p>
          <a:p>
            <a:pPr marL="0" indent="0" algn="ctr" rtl="0">
              <a:buNone/>
            </a:pPr>
            <a:r>
              <a:rPr lang="en-US" b="1" dirty="0" err="1" smtClean="0">
                <a:solidFill>
                  <a:srgbClr val="00B050"/>
                </a:solidFill>
              </a:rPr>
              <a:t>Hossein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saremi,MD</a:t>
            </a:r>
            <a:endParaRPr lang="en-US" b="1" dirty="0" smtClean="0">
              <a:solidFill>
                <a:srgbClr val="00B050"/>
              </a:solidFill>
            </a:endParaRPr>
          </a:p>
          <a:p>
            <a:pPr marL="0" indent="0" algn="ctr" rtl="0">
              <a:buNone/>
            </a:pPr>
            <a:r>
              <a:rPr lang="en-US" b="1" dirty="0" err="1" smtClean="0"/>
              <a:t>Orthopaedic</a:t>
            </a:r>
            <a:r>
              <a:rPr lang="en-US" b="1" dirty="0" smtClean="0"/>
              <a:t> Hand &amp;shoulder surgeon</a:t>
            </a:r>
          </a:p>
          <a:p>
            <a:pPr marL="0" indent="0" algn="ctr" rtl="0">
              <a:buNone/>
            </a:pPr>
            <a:endParaRPr lang="en-US" b="1" dirty="0" smtClean="0"/>
          </a:p>
          <a:p>
            <a:pPr marL="0" indent="0" algn="ctr" rtl="0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Hamedan</a:t>
            </a:r>
            <a:r>
              <a:rPr lang="en-US" b="1" dirty="0" smtClean="0">
                <a:solidFill>
                  <a:srgbClr val="FF0000"/>
                </a:solidFill>
              </a:rPr>
              <a:t> university of medical sciences</a:t>
            </a:r>
            <a:endParaRPr lang="fa-I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r Saremi\Desktop\flower-vector-watercolour4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Physical EX</a:t>
            </a:r>
            <a:endParaRPr lang="fa-IR" dirty="0">
              <a:latin typeface="Baskerville Old Fac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Cervical exam specially neurological Exam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American Shoulder and </a:t>
            </a:r>
            <a:r>
              <a:rPr lang="en-US" dirty="0" err="1" smtClean="0"/>
              <a:t>ElbowSurgeons</a:t>
            </a:r>
            <a:r>
              <a:rPr lang="en-US" dirty="0" smtClean="0"/>
              <a:t> </a:t>
            </a:r>
            <a:r>
              <a:rPr lang="en-US" dirty="0"/>
              <a:t>Society agreed to measure and record the </a:t>
            </a:r>
            <a:r>
              <a:rPr lang="en-US" dirty="0" err="1" smtClean="0"/>
              <a:t>threecardinal</a:t>
            </a:r>
            <a:r>
              <a:rPr lang="en-US" dirty="0" smtClean="0"/>
              <a:t> </a:t>
            </a:r>
            <a:r>
              <a:rPr lang="en-US" dirty="0"/>
              <a:t>planes of motion: </a:t>
            </a:r>
            <a:r>
              <a:rPr lang="en-US" dirty="0" smtClean="0"/>
              <a:t>1.elevation </a:t>
            </a:r>
            <a:r>
              <a:rPr lang="en-US" dirty="0"/>
              <a:t>in the scapular plane,</a:t>
            </a:r>
          </a:p>
          <a:p>
            <a:pPr marL="0" indent="0" algn="l" rtl="0">
              <a:buNone/>
            </a:pPr>
            <a:r>
              <a:rPr lang="en-US" dirty="0" smtClean="0"/>
              <a:t>2.external </a:t>
            </a:r>
            <a:r>
              <a:rPr lang="en-US" dirty="0"/>
              <a:t>rotation with the elbow near the side, </a:t>
            </a:r>
            <a:r>
              <a:rPr lang="en-US" dirty="0" smtClean="0"/>
              <a:t> 3.internalrotation </a:t>
            </a:r>
            <a:r>
              <a:rPr lang="en-US" dirty="0"/>
              <a:t>using spinal segments as the reference points.</a:t>
            </a:r>
          </a:p>
          <a:p>
            <a:pPr marL="0" indent="0" algn="l" rtl="0">
              <a:buNone/>
            </a:pPr>
            <a:r>
              <a:rPr lang="en-US" dirty="0"/>
              <a:t>Abduction (elevation with the arm in the coronal plane)</a:t>
            </a:r>
          </a:p>
          <a:p>
            <a:pPr marL="0" indent="0" algn="l" rtl="0">
              <a:buNone/>
            </a:pPr>
            <a:r>
              <a:rPr lang="en-US" dirty="0"/>
              <a:t>is not considered a cardinal plane of shoulder motion.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171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r Saremi\Desktop\flower-vector-watercolour4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Physical EX</a:t>
            </a:r>
            <a:endParaRPr lang="fa-IR" dirty="0">
              <a:latin typeface="Baskerville Old Fac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Palpation(patients may have tenderness at the deltoid insertion and over anterior and posterior capsule with deep palpation)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Active then passive ROM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Provocative tests(</a:t>
            </a:r>
            <a:r>
              <a:rPr lang="en-US" dirty="0" err="1" smtClean="0"/>
              <a:t>RC,instability,biceps,Acjoint</a:t>
            </a:r>
            <a:r>
              <a:rPr lang="en-US" dirty="0" smtClean="0"/>
              <a:t>)</a:t>
            </a:r>
            <a:endParaRPr lang="fa-I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38939"/>
            <a:ext cx="381952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38939"/>
            <a:ext cx="363855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1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r Saremi\Desktop\flower-vector-watercolour4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Laboratory studies</a:t>
            </a:r>
            <a:endParaRPr lang="fa-IR" dirty="0">
              <a:latin typeface="Baskerville Old Fac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CBC,ESR,CRP if there is a concern of infection</a:t>
            </a:r>
          </a:p>
          <a:p>
            <a:pPr algn="l" rtl="0">
              <a:buFont typeface="Wingdings" pitchFamily="2" charset="2"/>
              <a:buChar char="Ø"/>
            </a:pPr>
            <a:endParaRPr lang="en-US" dirty="0"/>
          </a:p>
          <a:p>
            <a:pPr algn="l" rtl="0">
              <a:buFont typeface="Wingdings" pitchFamily="2" charset="2"/>
              <a:buChar char="Ø"/>
            </a:pP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FBS,28%abnormal GTT in one study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171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r Saremi\Desktop\flower-vector-watercolour4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Imaging</a:t>
            </a:r>
            <a:endParaRPr lang="fa-IR" dirty="0">
              <a:latin typeface="Baskerville Old Fac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dirty="0" err="1" smtClean="0"/>
              <a:t>Radiographs:FX,malunion,arthrosis,AVN,Chronoc</a:t>
            </a:r>
            <a:r>
              <a:rPr lang="en-US" dirty="0" smtClean="0"/>
              <a:t> DX</a:t>
            </a:r>
          </a:p>
          <a:p>
            <a:pPr algn="l" rtl="0">
              <a:buFont typeface="Wingdings" pitchFamily="2" charset="2"/>
              <a:buChar char="Ø"/>
            </a:pPr>
            <a:endParaRPr lang="en-US" dirty="0"/>
          </a:p>
          <a:p>
            <a:pPr algn="l" rtl="0">
              <a:buFont typeface="Wingdings" pitchFamily="2" charset="2"/>
              <a:buChar char="Ø"/>
            </a:pP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MRI;</a:t>
            </a:r>
          </a:p>
          <a:p>
            <a:pPr algn="l" rtl="0"/>
            <a:r>
              <a:rPr lang="en-US" dirty="0" smtClean="0"/>
              <a:t>concern of underlying RC integrity</a:t>
            </a:r>
          </a:p>
          <a:p>
            <a:pPr algn="l" rtl="0"/>
            <a:r>
              <a:rPr lang="en-US" dirty="0" smtClean="0"/>
              <a:t>Possibility of soft tissue or bone tumor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Ultrasound ?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err="1" smtClean="0"/>
              <a:t>Arthrograghy</a:t>
            </a:r>
            <a:r>
              <a:rPr lang="en-US" dirty="0" smtClean="0"/>
              <a:t>?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171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r Saremi\Desktop\flower-vector-watercolour4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Natural History</a:t>
            </a:r>
            <a:endParaRPr lang="fa-IR" dirty="0">
              <a:latin typeface="Baskerville Old Fac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dirty="0" smtClean="0"/>
              <a:t>Self limited disease  but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 it is not uncommon for patient </a:t>
            </a:r>
            <a:r>
              <a:rPr lang="en-US" dirty="0" err="1" smtClean="0">
                <a:solidFill>
                  <a:srgbClr val="FF0000"/>
                </a:solidFill>
              </a:rPr>
              <a:t>tocontinue</a:t>
            </a:r>
            <a:r>
              <a:rPr lang="en-US" dirty="0" smtClean="0">
                <a:solidFill>
                  <a:srgbClr val="FF0000"/>
                </a:solidFill>
              </a:rPr>
              <a:t> to have some discomfort and restriction of motion even after the resolution of the thawing phase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Some patients show absolutely no improvement over time at all or show mild improvement and then reach a plateau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Involvement of dominant arm is a good prognostic factor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IDDM&gt;10 y have a poor outcome</a:t>
            </a:r>
            <a:endParaRPr lang="fa-I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r Saremi\Desktop\flower-vector-watercolour4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Treatment</a:t>
            </a:r>
            <a:endParaRPr lang="fa-IR" dirty="0">
              <a:latin typeface="Baskerville Old Fac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571184" cy="4525963"/>
          </a:xfrm>
        </p:spPr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Non operative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operative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Manipulation under anesthesia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Surgical release(open or Arthroscopic)</a:t>
            </a:r>
          </a:p>
          <a:p>
            <a:pPr algn="l" rtl="0">
              <a:buFont typeface="Wingdings" pitchFamily="2" charset="2"/>
              <a:buChar char="ü"/>
            </a:pPr>
            <a:endParaRPr lang="en-US" dirty="0" smtClean="0"/>
          </a:p>
          <a:p>
            <a:pPr algn="l" rtl="0">
              <a:buFont typeface="Wingdings" pitchFamily="2" charset="2"/>
              <a:buChar char="ü"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171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r Saremi\Desktop\flower-vector-watercolour4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Operative treatment</a:t>
            </a:r>
            <a:endParaRPr lang="fa-IR" dirty="0">
              <a:latin typeface="Baskerville Old Fac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Patients who </a:t>
            </a:r>
            <a:r>
              <a:rPr lang="en-US" dirty="0" err="1" smtClean="0"/>
              <a:t>donot</a:t>
            </a:r>
            <a:r>
              <a:rPr lang="en-US" dirty="0" smtClean="0"/>
              <a:t> regain </a:t>
            </a:r>
            <a:r>
              <a:rPr lang="en-US" dirty="0" err="1" smtClean="0"/>
              <a:t>satisfactoryROM</a:t>
            </a:r>
            <a:r>
              <a:rPr lang="en-US" dirty="0" smtClean="0"/>
              <a:t> or fail to demonstrate progress after 3-6 M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171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r Saremi\Desktop\flower-vector-watercolour4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>
                <a:latin typeface="Baskerville Old Face" pitchFamily="18" charset="0"/>
              </a:rPr>
              <a:t>Operative treatment</a:t>
            </a:r>
            <a:br>
              <a:rPr lang="en-US" dirty="0" smtClean="0">
                <a:latin typeface="Baskerville Old Face" pitchFamily="18" charset="0"/>
              </a:rPr>
            </a:br>
            <a:r>
              <a:rPr lang="en-US" dirty="0" smtClean="0">
                <a:latin typeface="Baskerville Old Face" pitchFamily="18" charset="0"/>
              </a:rPr>
              <a:t>Manipulation</a:t>
            </a:r>
            <a:endParaRPr lang="fa-IR" dirty="0">
              <a:latin typeface="Baskerville Old Fac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Contraindication</a:t>
            </a:r>
            <a:r>
              <a:rPr lang="en-US" dirty="0" smtClean="0"/>
              <a:t>:</a:t>
            </a:r>
          </a:p>
          <a:p>
            <a:pPr algn="l" rtl="0"/>
            <a:r>
              <a:rPr lang="en-US" dirty="0" err="1" smtClean="0"/>
              <a:t>Infalmatory</a:t>
            </a:r>
            <a:r>
              <a:rPr lang="en-US" dirty="0" smtClean="0"/>
              <a:t> phase</a:t>
            </a:r>
          </a:p>
          <a:p>
            <a:pPr algn="l" rtl="0"/>
            <a:r>
              <a:rPr lang="en-US" dirty="0" smtClean="0"/>
              <a:t>Failed previous MUA</a:t>
            </a:r>
          </a:p>
          <a:p>
            <a:pPr algn="l" rtl="0"/>
            <a:r>
              <a:rPr lang="en-US" dirty="0" smtClean="0"/>
              <a:t>Concomitant RC tear</a:t>
            </a:r>
          </a:p>
          <a:p>
            <a:pPr algn="l" rtl="0"/>
            <a:r>
              <a:rPr lang="en-US" dirty="0" smtClean="0"/>
              <a:t>Severe osteopenia</a:t>
            </a:r>
          </a:p>
          <a:p>
            <a:pPr algn="l" rtl="0"/>
            <a:r>
              <a:rPr lang="en-US" dirty="0" smtClean="0"/>
              <a:t>Neurologic injury</a:t>
            </a:r>
          </a:p>
          <a:p>
            <a:pPr algn="l" rtl="0"/>
            <a:r>
              <a:rPr lang="en-US" dirty="0" smtClean="0"/>
              <a:t> secondary stiffness as a result of previous surgery or post traumatic</a:t>
            </a:r>
          </a:p>
          <a:p>
            <a:pPr algn="l" rtl="0"/>
            <a:r>
              <a:rPr lang="en-US" dirty="0" err="1" smtClean="0"/>
              <a:t>chronicIDDM</a:t>
            </a:r>
            <a:endParaRPr lang="en-US" dirty="0" smtClean="0"/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171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r Saremi\Desktop\flower-vector-watercolour4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askerville Old Face" pitchFamily="18" charset="0"/>
              </a:rPr>
              <a:t>Treatment</a:t>
            </a:r>
            <a:br>
              <a:rPr lang="en-US" dirty="0" smtClean="0">
                <a:latin typeface="Baskerville Old Face" pitchFamily="18" charset="0"/>
              </a:rPr>
            </a:br>
            <a:r>
              <a:rPr lang="en-US" dirty="0" smtClean="0">
                <a:latin typeface="Baskerville Old Face" pitchFamily="18" charset="0"/>
              </a:rPr>
              <a:t>MUA</a:t>
            </a:r>
            <a:endParaRPr lang="fa-IR" dirty="0">
              <a:latin typeface="Baskerville Old Fac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Technique:</a:t>
            </a:r>
          </a:p>
          <a:p>
            <a:pPr algn="l" rtl="0"/>
            <a:r>
              <a:rPr lang="en-US" dirty="0" smtClean="0"/>
              <a:t>The use of </a:t>
            </a:r>
            <a:r>
              <a:rPr lang="en-US" dirty="0" smtClean="0">
                <a:solidFill>
                  <a:srgbClr val="FF0000"/>
                </a:solidFill>
              </a:rPr>
              <a:t>two finger force </a:t>
            </a:r>
            <a:r>
              <a:rPr lang="en-US" dirty="0" smtClean="0"/>
              <a:t>if the capsule can not be </a:t>
            </a:r>
            <a:r>
              <a:rPr lang="en-US" dirty="0" err="1" smtClean="0"/>
              <a:t>ruptured,conversion</a:t>
            </a:r>
            <a:r>
              <a:rPr lang="en-US" dirty="0" smtClean="0"/>
              <a:t> to arthroscopic release</a:t>
            </a:r>
          </a:p>
          <a:p>
            <a:pPr algn="l" rtl="0"/>
            <a:r>
              <a:rPr lang="en-US" dirty="0" smtClean="0"/>
              <a:t>Beach chair position</a:t>
            </a:r>
          </a:p>
          <a:p>
            <a:pPr algn="l" rtl="0"/>
            <a:r>
              <a:rPr lang="en-US" dirty="0" err="1" smtClean="0"/>
              <a:t>Interscalene</a:t>
            </a:r>
            <a:r>
              <a:rPr lang="en-US" dirty="0" smtClean="0"/>
              <a:t> block</a:t>
            </a:r>
          </a:p>
          <a:p>
            <a:pPr algn="l" rtl="0"/>
            <a:r>
              <a:rPr lang="en-US" dirty="0" smtClean="0"/>
              <a:t>FLX       </a:t>
            </a:r>
            <a:r>
              <a:rPr lang="en-US" dirty="0" err="1" smtClean="0"/>
              <a:t>Abd</a:t>
            </a:r>
            <a:r>
              <a:rPr lang="en-US" dirty="0" smtClean="0"/>
              <a:t>         ER in </a:t>
            </a:r>
            <a:r>
              <a:rPr lang="en-US" dirty="0" err="1" smtClean="0"/>
              <a:t>Abd</a:t>
            </a:r>
            <a:r>
              <a:rPr lang="en-US" dirty="0" smtClean="0"/>
              <a:t>(90-0-add)        cross body adduction          internal rotation</a:t>
            </a:r>
          </a:p>
          <a:p>
            <a:pPr algn="l" rtl="0"/>
            <a:r>
              <a:rPr lang="en-US" dirty="0" smtClean="0"/>
              <a:t>Steroid after </a:t>
            </a:r>
            <a:r>
              <a:rPr lang="en-US" dirty="0" err="1" smtClean="0"/>
              <a:t>manipulation?has</a:t>
            </a:r>
            <a:r>
              <a:rPr lang="en-US" dirty="0" smtClean="0"/>
              <a:t> not proved to </a:t>
            </a:r>
            <a:r>
              <a:rPr lang="en-US" dirty="0" err="1" smtClean="0"/>
              <a:t>inhance</a:t>
            </a:r>
            <a:r>
              <a:rPr lang="en-US" dirty="0" smtClean="0"/>
              <a:t> the outcome</a:t>
            </a:r>
          </a:p>
          <a:p>
            <a:pPr algn="l" rtl="0"/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475656" y="4293096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ight Arrow 3"/>
          <p:cNvSpPr/>
          <p:nvPr/>
        </p:nvSpPr>
        <p:spPr>
          <a:xfrm>
            <a:off x="2627784" y="4293096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ight Arrow 6"/>
          <p:cNvSpPr/>
          <p:nvPr/>
        </p:nvSpPr>
        <p:spPr>
          <a:xfrm>
            <a:off x="6228184" y="4293096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ight Arrow 7"/>
          <p:cNvSpPr/>
          <p:nvPr/>
        </p:nvSpPr>
        <p:spPr>
          <a:xfrm>
            <a:off x="2411760" y="4725144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171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r Saremi\Desktop\flower-vector-watercolour4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askerville Old Face" pitchFamily="18" charset="0"/>
              </a:rPr>
              <a:t>Treatment</a:t>
            </a:r>
            <a:br>
              <a:rPr lang="en-US" dirty="0" smtClean="0">
                <a:latin typeface="Baskerville Old Face" pitchFamily="18" charset="0"/>
              </a:rPr>
            </a:br>
            <a:r>
              <a:rPr lang="en-US" dirty="0" smtClean="0">
                <a:latin typeface="Baskerville Old Face" pitchFamily="18" charset="0"/>
              </a:rPr>
              <a:t>MUA</a:t>
            </a:r>
            <a:endParaRPr lang="fa-IR" dirty="0">
              <a:latin typeface="Baskerville Old Fac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Complications: 1%</a:t>
            </a:r>
          </a:p>
          <a:p>
            <a:pPr algn="l" rtl="0"/>
            <a:r>
              <a:rPr lang="en-US" dirty="0" smtClean="0"/>
              <a:t>Tears of </a:t>
            </a:r>
            <a:r>
              <a:rPr lang="en-US" dirty="0" err="1" smtClean="0"/>
              <a:t>subscapularis</a:t>
            </a:r>
            <a:r>
              <a:rPr lang="en-US" dirty="0" smtClean="0"/>
              <a:t> </a:t>
            </a:r>
            <a:r>
              <a:rPr lang="en-US" dirty="0" err="1" smtClean="0"/>
              <a:t>supraspinatous,long</a:t>
            </a:r>
            <a:r>
              <a:rPr lang="en-US" dirty="0" smtClean="0"/>
              <a:t> head of the biceps</a:t>
            </a:r>
          </a:p>
          <a:p>
            <a:pPr algn="l" rtl="0"/>
            <a:r>
              <a:rPr lang="en-US" dirty="0" smtClean="0"/>
              <a:t>FX</a:t>
            </a:r>
          </a:p>
          <a:p>
            <a:pPr algn="l" rtl="0"/>
            <a:r>
              <a:rPr lang="en-US" dirty="0" smtClean="0"/>
              <a:t>SLAP&amp; </a:t>
            </a:r>
            <a:r>
              <a:rPr lang="en-US" dirty="0" err="1" smtClean="0"/>
              <a:t>labral</a:t>
            </a:r>
            <a:r>
              <a:rPr lang="en-US" dirty="0" smtClean="0"/>
              <a:t> lesions</a:t>
            </a:r>
          </a:p>
          <a:p>
            <a:pPr algn="l" rtl="0"/>
            <a:r>
              <a:rPr lang="en-US" dirty="0" err="1" smtClean="0"/>
              <a:t>Gh</a:t>
            </a:r>
            <a:r>
              <a:rPr lang="en-US" dirty="0" smtClean="0"/>
              <a:t> dislocation</a:t>
            </a:r>
          </a:p>
          <a:p>
            <a:pPr algn="l" rtl="0"/>
            <a:r>
              <a:rPr lang="en-US" dirty="0" smtClean="0"/>
              <a:t>Brachial plexus palsy</a:t>
            </a:r>
          </a:p>
          <a:p>
            <a:pPr algn="l" rtl="0"/>
            <a:r>
              <a:rPr lang="en-US" dirty="0" err="1" smtClean="0"/>
              <a:t>Hematomasarticular</a:t>
            </a:r>
            <a:r>
              <a:rPr lang="en-US" dirty="0" smtClean="0"/>
              <a:t> cartilage</a:t>
            </a:r>
            <a:endParaRPr lang="fa-IR" dirty="0"/>
          </a:p>
        </p:txBody>
      </p:sp>
      <p:sp>
        <p:nvSpPr>
          <p:cNvPr id="3" name="Right Arrow 2"/>
          <p:cNvSpPr/>
          <p:nvPr/>
        </p:nvSpPr>
        <p:spPr>
          <a:xfrm>
            <a:off x="2699792" y="4941168"/>
            <a:ext cx="64807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171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r Saremi\Desktop\flower-vector-watercolour4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Definition</a:t>
            </a:r>
            <a:endParaRPr lang="fa-IR" dirty="0">
              <a:latin typeface="Baskerville Old Fac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err="1" smtClean="0"/>
              <a:t>Duply</a:t>
            </a:r>
            <a:r>
              <a:rPr lang="en-US" dirty="0" smtClean="0"/>
              <a:t> 1896:peri-arthritis </a:t>
            </a:r>
            <a:r>
              <a:rPr lang="en-US" dirty="0" err="1" smtClean="0"/>
              <a:t>scapulohumerale</a:t>
            </a: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Codman1934:frozen </a:t>
            </a:r>
            <a:r>
              <a:rPr lang="en-US" dirty="0" err="1" smtClean="0"/>
              <a:t>shoulder,a</a:t>
            </a:r>
            <a:r>
              <a:rPr lang="en-US" dirty="0" smtClean="0"/>
              <a:t> clinical pattern of muscle spasm and GH stiffness</a:t>
            </a:r>
          </a:p>
          <a:p>
            <a:pPr algn="l" rtl="0">
              <a:buFont typeface="Wingdings" pitchFamily="2" charset="2"/>
              <a:buChar char="Ø"/>
            </a:pP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dirty="0" err="1" smtClean="0"/>
              <a:t>Neviaser</a:t>
            </a:r>
            <a:r>
              <a:rPr lang="en-US" dirty="0" smtClean="0"/>
              <a:t>,:Adhesive </a:t>
            </a:r>
            <a:r>
              <a:rPr lang="en-US" dirty="0" err="1" smtClean="0"/>
              <a:t>capsulitis,chronic</a:t>
            </a:r>
            <a:r>
              <a:rPr lang="en-US" dirty="0" smtClean="0"/>
              <a:t> </a:t>
            </a:r>
            <a:r>
              <a:rPr lang="en-US" dirty="0" err="1" smtClean="0"/>
              <a:t>inflamatory</a:t>
            </a:r>
            <a:r>
              <a:rPr lang="en-US" dirty="0" smtClean="0"/>
              <a:t> process involving the capsule of the shoulder</a:t>
            </a:r>
          </a:p>
          <a:p>
            <a:pPr algn="l" rtl="0">
              <a:buFont typeface="Wingdings" pitchFamily="2" charset="2"/>
              <a:buChar char="Ø"/>
            </a:pP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Symposium AAOS1992:A condition of uncertain </a:t>
            </a:r>
            <a:r>
              <a:rPr lang="en-US" dirty="0" err="1" smtClean="0"/>
              <a:t>etiology,chracterized</a:t>
            </a:r>
            <a:r>
              <a:rPr lang="en-US" dirty="0" smtClean="0"/>
              <a:t> by significant restriction of both active and passive ROM that </a:t>
            </a:r>
            <a:r>
              <a:rPr lang="en-US" dirty="0" err="1" smtClean="0"/>
              <a:t>occursin</a:t>
            </a:r>
            <a:r>
              <a:rPr lang="en-US" dirty="0" smtClean="0"/>
              <a:t> the absence of known intrinsic shoulder disorder</a:t>
            </a:r>
          </a:p>
          <a:p>
            <a:pPr marL="0" indent="0" algn="l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171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r Saremi\Desktop\flower-vector-watercolour4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askerville Old Face" pitchFamily="18" charset="0"/>
              </a:rPr>
              <a:t>Post operative management</a:t>
            </a:r>
            <a:br>
              <a:rPr lang="en-US" dirty="0" smtClean="0">
                <a:latin typeface="Baskerville Old Face" pitchFamily="18" charset="0"/>
              </a:rPr>
            </a:br>
            <a:r>
              <a:rPr lang="en-US" dirty="0" smtClean="0">
                <a:latin typeface="Baskerville Old Face" pitchFamily="18" charset="0"/>
              </a:rPr>
              <a:t>MUA</a:t>
            </a:r>
            <a:endParaRPr lang="fa-IR" dirty="0">
              <a:latin typeface="Baskerville Old Fac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Initiate physiotherapy on the day of the manipulation</a:t>
            </a:r>
          </a:p>
          <a:p>
            <a:pPr marL="0" indent="0" algn="l">
              <a:buNone/>
            </a:pPr>
            <a:r>
              <a:rPr lang="en-US" dirty="0" err="1" smtClean="0"/>
              <a:t>Jackins</a:t>
            </a:r>
            <a:r>
              <a:rPr lang="en-US" dirty="0" smtClean="0"/>
              <a:t> </a:t>
            </a:r>
            <a:r>
              <a:rPr lang="en-US" dirty="0" err="1" smtClean="0"/>
              <a:t>recommondations</a:t>
            </a:r>
            <a:r>
              <a:rPr lang="en-US" dirty="0" smtClean="0"/>
              <a:t> regarding the frequency of stretching</a:t>
            </a:r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909" y="3068960"/>
            <a:ext cx="6336704" cy="42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4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r Saremi\Desktop\flower-vector-watercolour4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askerville Old Face" pitchFamily="18" charset="0"/>
              </a:rPr>
              <a:t>Treatment </a:t>
            </a:r>
            <a:br>
              <a:rPr lang="en-US" dirty="0" smtClean="0">
                <a:latin typeface="Baskerville Old Face" pitchFamily="18" charset="0"/>
              </a:rPr>
            </a:br>
            <a:r>
              <a:rPr lang="en-US" dirty="0" smtClean="0">
                <a:latin typeface="Baskerville Old Face" pitchFamily="18" charset="0"/>
              </a:rPr>
              <a:t>Arthroscopic release</a:t>
            </a:r>
            <a:endParaRPr lang="fa-IR" dirty="0">
              <a:latin typeface="Baskerville Old Fac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Advantages:</a:t>
            </a:r>
          </a:p>
          <a:p>
            <a:pPr algn="l" rtl="0"/>
            <a:r>
              <a:rPr lang="en-US" dirty="0" smtClean="0"/>
              <a:t>Can affect intra articular </a:t>
            </a:r>
            <a:r>
              <a:rPr lang="en-US" dirty="0" err="1" smtClean="0"/>
              <a:t>synovitis</a:t>
            </a:r>
            <a:endParaRPr lang="en-US" dirty="0" smtClean="0"/>
          </a:p>
          <a:p>
            <a:pPr algn="l" rtl="0"/>
            <a:r>
              <a:rPr lang="en-US" dirty="0" smtClean="0"/>
              <a:t>Visualization of combined conditions</a:t>
            </a:r>
          </a:p>
          <a:p>
            <a:pPr algn="l" rtl="0"/>
            <a:r>
              <a:rPr lang="en-US" dirty="0" smtClean="0"/>
              <a:t>Visualization ,soft tissue and bony decompression</a:t>
            </a:r>
          </a:p>
          <a:p>
            <a:pPr algn="l" rtl="0"/>
            <a:r>
              <a:rPr lang="en-US" dirty="0" smtClean="0"/>
              <a:t>Aggressive physical therapy to manipulate the ROM is immediately acceptable and encouraged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Technique:</a:t>
            </a:r>
          </a:p>
          <a:p>
            <a:pPr algn="l" rtl="0"/>
            <a:r>
              <a:rPr lang="en-US" dirty="0" smtClean="0"/>
              <a:t>Manipulation before arthroscopy?</a:t>
            </a:r>
          </a:p>
          <a:p>
            <a:pPr algn="l" rtl="0"/>
            <a:endParaRPr lang="en-US" dirty="0" smtClean="0">
              <a:solidFill>
                <a:srgbClr val="FF0000"/>
              </a:solidFill>
            </a:endParaRP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171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r Saremi\Desktop\flower-vector-watercolour4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askerville Old Face" pitchFamily="18" charset="0"/>
              </a:rPr>
              <a:t>Treatment</a:t>
            </a:r>
            <a:br>
              <a:rPr lang="en-US" dirty="0" smtClean="0">
                <a:latin typeface="Baskerville Old Face" pitchFamily="18" charset="0"/>
              </a:rPr>
            </a:br>
            <a:r>
              <a:rPr lang="en-US" dirty="0" smtClean="0">
                <a:latin typeface="Baskerville Old Face" pitchFamily="18" charset="0"/>
              </a:rPr>
              <a:t>Arthroscopic release</a:t>
            </a:r>
            <a:endParaRPr lang="fa-IR" dirty="0">
              <a:latin typeface="Baskerville Old Fac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78896" cy="4525963"/>
          </a:xfrm>
        </p:spPr>
        <p:txBody>
          <a:bodyPr/>
          <a:lstStyle/>
          <a:p>
            <a:pPr algn="l" rtl="0"/>
            <a:r>
              <a:rPr lang="en-US" dirty="0" err="1" smtClean="0"/>
              <a:t>Antro</a:t>
            </a:r>
            <a:r>
              <a:rPr lang="en-US" dirty="0" smtClean="0"/>
              <a:t> superior </a:t>
            </a:r>
            <a:r>
              <a:rPr lang="en-US" dirty="0" err="1" smtClean="0"/>
              <a:t>poetal</a:t>
            </a:r>
            <a:endParaRPr lang="en-US" dirty="0" smtClean="0"/>
          </a:p>
          <a:p>
            <a:pPr algn="l" rtl="0"/>
            <a:r>
              <a:rPr lang="en-US" dirty="0" smtClean="0"/>
              <a:t>Rotator interval and anterior capsular release</a:t>
            </a:r>
          </a:p>
          <a:p>
            <a:pPr algn="l" rtl="0"/>
            <a:r>
              <a:rPr lang="en-US" dirty="0" smtClean="0"/>
              <a:t>Posterior capsular release</a:t>
            </a:r>
          </a:p>
          <a:p>
            <a:pPr algn="l" rtl="0"/>
            <a:r>
              <a:rPr lang="en-US" dirty="0" smtClean="0"/>
              <a:t>Sub acromial decompression(usually in secondary stiffness)</a:t>
            </a:r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268" y="1385392"/>
            <a:ext cx="356235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1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r Saremi\Desktop\flower-vector-watercolour4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askerville Old Face" pitchFamily="18" charset="0"/>
              </a:rPr>
              <a:t>Treatment</a:t>
            </a:r>
            <a:br>
              <a:rPr lang="en-US" dirty="0" smtClean="0">
                <a:latin typeface="Baskerville Old Face" pitchFamily="18" charset="0"/>
              </a:rPr>
            </a:br>
            <a:r>
              <a:rPr lang="en-US" dirty="0" smtClean="0">
                <a:latin typeface="Baskerville Old Face" pitchFamily="18" charset="0"/>
              </a:rPr>
              <a:t>Arthroscopic release</a:t>
            </a:r>
            <a:endParaRPr lang="fa-IR" dirty="0">
              <a:latin typeface="Baskerville Old Fac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l">
              <a:buNone/>
            </a:pPr>
            <a:endParaRPr lang="fa-I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89" y="836712"/>
            <a:ext cx="3267075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2289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2928"/>
            <a:ext cx="322897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26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r Saremi\Desktop\flower-vector-watercolour4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askerville Old Face" pitchFamily="18" charset="0"/>
              </a:rPr>
              <a:t>Treatment</a:t>
            </a:r>
            <a:br>
              <a:rPr lang="en-US" dirty="0" smtClean="0">
                <a:latin typeface="Baskerville Old Face" pitchFamily="18" charset="0"/>
              </a:rPr>
            </a:br>
            <a:r>
              <a:rPr lang="en-US" dirty="0" smtClean="0">
                <a:latin typeface="Baskerville Old Face" pitchFamily="18" charset="0"/>
              </a:rPr>
              <a:t>(</a:t>
            </a:r>
            <a:r>
              <a:rPr lang="en-US" dirty="0">
                <a:latin typeface="Baskerville Old Face" pitchFamily="18" charset="0"/>
              </a:rPr>
              <a:t>A</a:t>
            </a:r>
            <a:r>
              <a:rPr lang="en-US" dirty="0" smtClean="0">
                <a:latin typeface="Baskerville Old Face" pitchFamily="18" charset="0"/>
              </a:rPr>
              <a:t>rthroscopic release)</a:t>
            </a:r>
            <a:endParaRPr lang="fa-IR" dirty="0">
              <a:latin typeface="Baskerville Old Fac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Post operative management:</a:t>
            </a:r>
          </a:p>
          <a:p>
            <a:pPr algn="l" rtl="0"/>
            <a:r>
              <a:rPr lang="en-US" dirty="0" smtClean="0"/>
              <a:t>Passive Rom immediately</a:t>
            </a:r>
          </a:p>
          <a:p>
            <a:pPr algn="l" rtl="0"/>
            <a:r>
              <a:rPr lang="en-US" dirty="0" smtClean="0"/>
              <a:t>CPM?</a:t>
            </a:r>
          </a:p>
          <a:p>
            <a:pPr algn="l" rtl="0"/>
            <a:r>
              <a:rPr lang="en-US" dirty="0" smtClean="0"/>
              <a:t>48 hours hospital course</a:t>
            </a:r>
          </a:p>
          <a:p>
            <a:pPr algn="l" rtl="0"/>
            <a:r>
              <a:rPr lang="en-US" dirty="0" smtClean="0"/>
              <a:t>Out patient physiotherapy 5 days a week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171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r Saremi\Desktop\flower-vector-watercolour4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askerville Old Face" pitchFamily="18" charset="0"/>
              </a:rPr>
              <a:t>Treatment</a:t>
            </a:r>
            <a:br>
              <a:rPr lang="en-US" dirty="0" smtClean="0">
                <a:latin typeface="Baskerville Old Face" pitchFamily="18" charset="0"/>
              </a:rPr>
            </a:br>
            <a:r>
              <a:rPr lang="en-US" dirty="0" smtClean="0">
                <a:latin typeface="Baskerville Old Face" pitchFamily="18" charset="0"/>
              </a:rPr>
              <a:t>(open surgical release)</a:t>
            </a:r>
            <a:endParaRPr lang="fa-IR" dirty="0">
              <a:latin typeface="Baskerville Old Fac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l">
              <a:buNone/>
            </a:pPr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4489"/>
            <a:ext cx="9144000" cy="311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25146"/>
            <a:ext cx="6192688" cy="158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32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r Saremi\Desktop\flower-vector-watercolour4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Baskerville Old Face" pitchFamily="18" charset="0"/>
              </a:rPr>
              <a:t>Tretment</a:t>
            </a:r>
            <a:r>
              <a:rPr lang="en-US" dirty="0" smtClean="0">
                <a:latin typeface="Baskerville Old Face" pitchFamily="18" charset="0"/>
              </a:rPr>
              <a:t/>
            </a:r>
            <a:br>
              <a:rPr lang="en-US" dirty="0" smtClean="0">
                <a:latin typeface="Baskerville Old Face" pitchFamily="18" charset="0"/>
              </a:rPr>
            </a:br>
            <a:r>
              <a:rPr lang="en-US" dirty="0" smtClean="0">
                <a:latin typeface="Baskerville Old Face" pitchFamily="18" charset="0"/>
              </a:rPr>
              <a:t>Open surgical release</a:t>
            </a:r>
            <a:endParaRPr lang="fa-IR" dirty="0">
              <a:latin typeface="Baskerville Old Fac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In cases of extra articular soft tissue adhesions</a:t>
            </a:r>
          </a:p>
          <a:p>
            <a:pPr algn="l" rtl="0"/>
            <a:r>
              <a:rPr lang="en-US" dirty="0" smtClean="0"/>
              <a:t>May be combined with Arthroscopic release</a:t>
            </a:r>
          </a:p>
          <a:p>
            <a:pPr algn="l" rtl="0"/>
            <a:r>
              <a:rPr lang="en-US" dirty="0" err="1" smtClean="0"/>
              <a:t>Deltopectoral</a:t>
            </a:r>
            <a:r>
              <a:rPr lang="en-US" dirty="0" smtClean="0"/>
              <a:t> approach </a:t>
            </a:r>
          </a:p>
          <a:p>
            <a:pPr algn="l" rtl="0"/>
            <a:r>
              <a:rPr lang="en-US" dirty="0" err="1" smtClean="0"/>
              <a:t>Subdeltoid</a:t>
            </a:r>
            <a:r>
              <a:rPr lang="en-US" dirty="0" smtClean="0"/>
              <a:t> plane</a:t>
            </a:r>
          </a:p>
          <a:p>
            <a:pPr algn="l" rtl="0"/>
            <a:r>
              <a:rPr lang="en-US" dirty="0" smtClean="0"/>
              <a:t>Sub acromial space</a:t>
            </a:r>
          </a:p>
          <a:p>
            <a:pPr algn="l" rtl="0"/>
            <a:r>
              <a:rPr lang="en-US" dirty="0" err="1" smtClean="0"/>
              <a:t>Intrval</a:t>
            </a:r>
            <a:r>
              <a:rPr lang="en-US" dirty="0" smtClean="0"/>
              <a:t> between conjoined tendon and sub </a:t>
            </a:r>
            <a:r>
              <a:rPr lang="en-US" dirty="0" err="1" smtClean="0"/>
              <a:t>scapularis</a:t>
            </a:r>
            <a:endParaRPr lang="en-US" dirty="0" smtClean="0"/>
          </a:p>
          <a:p>
            <a:pPr algn="l" rtl="0"/>
            <a:r>
              <a:rPr lang="en-US" dirty="0" smtClean="0"/>
              <a:t>Identification of axillary nerve and 360-degree release of </a:t>
            </a:r>
            <a:r>
              <a:rPr lang="en-US" dirty="0" err="1" smtClean="0"/>
              <a:t>subscapularis</a:t>
            </a:r>
            <a:endParaRPr lang="en-US" dirty="0" smtClean="0"/>
          </a:p>
          <a:p>
            <a:pPr algn="l" rtl="0"/>
            <a:r>
              <a:rPr lang="en-US" dirty="0" smtClean="0"/>
              <a:t>Z </a:t>
            </a:r>
            <a:r>
              <a:rPr lang="en-US" dirty="0" err="1" smtClean="0"/>
              <a:t>plasty</a:t>
            </a:r>
            <a:r>
              <a:rPr lang="en-US" dirty="0" smtClean="0"/>
              <a:t> of </a:t>
            </a:r>
            <a:r>
              <a:rPr lang="en-US" dirty="0" err="1" smtClean="0"/>
              <a:t>subscapularis</a:t>
            </a:r>
            <a:r>
              <a:rPr lang="en-US" dirty="0" smtClean="0"/>
              <a:t> (1cm mobilization increases ER by 15-20 degrees)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171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6600" b="1" dirty="0" smtClean="0">
                <a:solidFill>
                  <a:srgbClr val="00B050"/>
                </a:solidFill>
              </a:rPr>
              <a:t>Thank you </a:t>
            </a:r>
            <a:endParaRPr lang="fa-IR" sz="6600" b="1" dirty="0">
              <a:solidFill>
                <a:srgbClr val="00B050"/>
              </a:solidFill>
            </a:endParaRPr>
          </a:p>
        </p:txBody>
      </p:sp>
      <p:pic>
        <p:nvPicPr>
          <p:cNvPr id="76803" name="Content Placeholder 4" descr="images[4]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500188"/>
            <a:ext cx="3429000" cy="492918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l">
              <a:defRPr/>
            </a:pPr>
            <a:r>
              <a:rPr lang="en-US" dirty="0" smtClean="0"/>
              <a:t>A hundred times every day ,I remained myself  that my inner and outer life are based on the labors of other men living and  </a:t>
            </a:r>
            <a:r>
              <a:rPr lang="en-US" dirty="0" err="1" smtClean="0"/>
              <a:t>dead,and</a:t>
            </a:r>
            <a:r>
              <a:rPr lang="en-US" dirty="0" smtClean="0"/>
              <a:t> that I must exert myself in order  to give in the same measure as I have received.</a:t>
            </a:r>
          </a:p>
          <a:p>
            <a:pPr algn="l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ALBERT  EINSTEIN </a:t>
            </a:r>
            <a:endParaRPr lang="fa-I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83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r Saremi\Desktop\flower-vector-watercolour4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>
              <a:latin typeface="Baskerville Old Fac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l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171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9495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r Saremi\Desktop\flower-vector-watercolour4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Definition</a:t>
            </a:r>
            <a:endParaRPr lang="fa-IR" dirty="0">
              <a:latin typeface="Baskerville Old Fac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25000" lnSpcReduction="20000"/>
          </a:bodyPr>
          <a:lstStyle/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sz="7200" dirty="0" smtClean="0"/>
          </a:p>
          <a:p>
            <a:pPr algn="l" rtl="0"/>
            <a:endParaRPr lang="en-US" sz="7200" dirty="0"/>
          </a:p>
          <a:p>
            <a:pPr marL="0" indent="0" algn="l" rtl="0">
              <a:buNone/>
            </a:pPr>
            <a:r>
              <a:rPr lang="en-US" sz="7200" dirty="0"/>
              <a:t>The absence of a specific definition </a:t>
            </a:r>
            <a:r>
              <a:rPr lang="en-US" sz="7200" dirty="0" smtClean="0"/>
              <a:t>of this </a:t>
            </a:r>
            <a:r>
              <a:rPr lang="en-US" sz="7200" dirty="0"/>
              <a:t>condition makes it difficult to compare the results </a:t>
            </a:r>
            <a:r>
              <a:rPr lang="en-US" sz="7200" dirty="0" smtClean="0"/>
              <a:t>of different </a:t>
            </a:r>
            <a:r>
              <a:rPr lang="en-US" sz="7200" dirty="0"/>
              <a:t>studies that describe either diagnostic or </a:t>
            </a:r>
            <a:r>
              <a:rPr lang="en-US" sz="7200" dirty="0" smtClean="0"/>
              <a:t>treatment modalities </a:t>
            </a:r>
            <a:r>
              <a:rPr lang="en-US" sz="7200" dirty="0"/>
              <a:t>for this condition.</a:t>
            </a:r>
            <a:endParaRPr lang="en-US" sz="7200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absence of a specific definition </a:t>
            </a:r>
            <a:r>
              <a:rPr lang="en-US" dirty="0" smtClean="0"/>
              <a:t>of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this condition makes it difficult to compare the results of</a:t>
            </a:r>
          </a:p>
          <a:p>
            <a:pPr algn="l" rtl="0"/>
            <a:r>
              <a:rPr lang="en-US" dirty="0"/>
              <a:t>different studies that describe either diagnostic or treatment</a:t>
            </a:r>
          </a:p>
          <a:p>
            <a:pPr algn="l" rtl="0"/>
            <a:r>
              <a:rPr lang="en-US" dirty="0"/>
              <a:t>modalities for this condition.</a:t>
            </a:r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871296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1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428140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221475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489652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46637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934236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912282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007784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868276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463078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32597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r Saremi\Desktop\flower-vector-watercolour4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Definition</a:t>
            </a:r>
            <a:endParaRPr lang="fa-IR" dirty="0">
              <a:latin typeface="Baskerville Old Fac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/>
              <a:t>Definition: Frozen shoulder is a condition characterized by</a:t>
            </a:r>
          </a:p>
          <a:p>
            <a:pPr marL="0" indent="0" algn="l">
              <a:buNone/>
            </a:pPr>
            <a:r>
              <a:rPr lang="en-US" dirty="0"/>
              <a:t>functional restriction of both active and passive shoulder </a:t>
            </a:r>
            <a:r>
              <a:rPr lang="en-US" dirty="0" smtClean="0"/>
              <a:t>motion for </a:t>
            </a:r>
            <a:r>
              <a:rPr lang="en-US" dirty="0"/>
              <a:t>which radiographs of the </a:t>
            </a:r>
            <a:r>
              <a:rPr lang="en-US" dirty="0" err="1"/>
              <a:t>glenohumeral</a:t>
            </a:r>
            <a:r>
              <a:rPr lang="en-US" dirty="0"/>
              <a:t> joint are </a:t>
            </a:r>
            <a:r>
              <a:rPr lang="en-US" dirty="0" smtClean="0"/>
              <a:t>essentially unremarkable </a:t>
            </a:r>
            <a:r>
              <a:rPr lang="en-US" dirty="0"/>
              <a:t>except for the possible presence of osteopenia </a:t>
            </a:r>
            <a:r>
              <a:rPr lang="en-US" dirty="0" smtClean="0"/>
              <a:t>or calcific </a:t>
            </a:r>
            <a:r>
              <a:rPr lang="en-US" dirty="0"/>
              <a:t>tendonitis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171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027192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061236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950412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298111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649276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838342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73684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887354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272056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61728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r Saremi\Desktop\flower-vector-watercolour4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Frozen shoulder: a consensus definition</a:t>
            </a:r>
            <a:endParaRPr lang="fa-IR" dirty="0">
              <a:latin typeface="Baskerville Old Fac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 algn="l">
              <a:buNone/>
            </a:pPr>
            <a:endParaRPr lang="fa-I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22" y="1556792"/>
            <a:ext cx="6768751" cy="372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1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374832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816585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76608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311073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437652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953358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454048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982057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919738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6294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r Saremi\Desktop\flower-vector-watercolour4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Classification</a:t>
            </a:r>
            <a:endParaRPr lang="fa-IR" dirty="0">
              <a:latin typeface="Baskerville Old Fac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l">
              <a:buNone/>
            </a:pPr>
            <a:endParaRPr lang="fa-I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608622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1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807552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865305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538584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268651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637456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780618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5283036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483835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91492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r Saremi\Desktop\flower-vector-watercolour4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askerville Old Face" pitchFamily="18" charset="0"/>
              </a:rPr>
              <a:t>Pathomechanics</a:t>
            </a:r>
            <a:endParaRPr lang="fa-IR" dirty="0">
              <a:latin typeface="Baskerville Old Fac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686800" cy="4713387"/>
          </a:xfrm>
        </p:spPr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Normal ratio of </a:t>
            </a:r>
            <a:r>
              <a:rPr lang="en-US" dirty="0" err="1" smtClean="0"/>
              <a:t>glenohumeral</a:t>
            </a:r>
            <a:r>
              <a:rPr lang="en-US" dirty="0" smtClean="0"/>
              <a:t> to </a:t>
            </a:r>
            <a:r>
              <a:rPr lang="en-US" dirty="0" err="1" smtClean="0"/>
              <a:t>scapulothoracic</a:t>
            </a:r>
            <a:r>
              <a:rPr lang="en-US" dirty="0" smtClean="0"/>
              <a:t> motion is 2:1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Capsule is free of </a:t>
            </a:r>
            <a:r>
              <a:rPr lang="en-US" dirty="0" err="1" smtClean="0"/>
              <a:t>tention</a:t>
            </a:r>
            <a:r>
              <a:rPr lang="en-US" dirty="0" smtClean="0"/>
              <a:t> until terminal degrees of motion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err="1" smtClean="0"/>
              <a:t>Antrosuperior</a:t>
            </a:r>
            <a:r>
              <a:rPr lang="en-US" dirty="0" smtClean="0"/>
              <a:t> capsule(rotator </a:t>
            </a:r>
            <a:r>
              <a:rPr lang="en-US" dirty="0" err="1" smtClean="0"/>
              <a:t>interval,coracohumeral</a:t>
            </a:r>
            <a:r>
              <a:rPr lang="en-US" dirty="0" smtClean="0"/>
              <a:t> </a:t>
            </a:r>
            <a:r>
              <a:rPr lang="en-US" dirty="0" err="1" smtClean="0"/>
              <a:t>lig,superior</a:t>
            </a:r>
            <a:r>
              <a:rPr lang="en-US" dirty="0" smtClean="0"/>
              <a:t> GHL)</a:t>
            </a:r>
            <a:r>
              <a:rPr lang="en-US" dirty="0"/>
              <a:t> </a:t>
            </a:r>
            <a:r>
              <a:rPr lang="en-US" dirty="0" smtClean="0"/>
              <a:t>-----ER  arm in 0 degree ABD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Middle GHL and </a:t>
            </a:r>
            <a:r>
              <a:rPr lang="en-US" dirty="0" err="1" smtClean="0"/>
              <a:t>anterio</a:t>
            </a:r>
            <a:r>
              <a:rPr lang="en-US" dirty="0" smtClean="0"/>
              <a:t> band of IGHL----ER in 45-90 degree ABD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Posterior capsule----IR with the arm at </a:t>
            </a:r>
            <a:r>
              <a:rPr lang="en-US" dirty="0" err="1" smtClean="0"/>
              <a:t>side.Tension</a:t>
            </a:r>
            <a:r>
              <a:rPr lang="en-US" dirty="0" smtClean="0"/>
              <a:t> is shifted inferiorly with increasing angles of elevation</a:t>
            </a:r>
          </a:p>
          <a:p>
            <a:pPr algn="l" rtl="0">
              <a:buFont typeface="Wingdings" pitchFamily="2" charset="2"/>
              <a:buChar char="Ø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71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r Saremi\Desktop\flower-vector-watercolour4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askerville Old Face" pitchFamily="18" charset="0"/>
              </a:rPr>
              <a:t>Pathomechanics</a:t>
            </a:r>
            <a:endParaRPr lang="fa-IR" dirty="0">
              <a:latin typeface="Baskerville Old Fac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686800" cy="4421088"/>
          </a:xfrm>
        </p:spPr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Posterior capsular plication----limitation of forward </a:t>
            </a:r>
            <a:r>
              <a:rPr lang="en-US" dirty="0" err="1" smtClean="0"/>
              <a:t>elevation,internal</a:t>
            </a:r>
            <a:r>
              <a:rPr lang="en-US" dirty="0" smtClean="0"/>
              <a:t> </a:t>
            </a:r>
            <a:r>
              <a:rPr lang="en-US" dirty="0" err="1" smtClean="0"/>
              <a:t>rotation,horizontal</a:t>
            </a:r>
            <a:r>
              <a:rPr lang="en-US" dirty="0" smtClean="0"/>
              <a:t> adduction and caused consistent </a:t>
            </a:r>
            <a:r>
              <a:rPr lang="en-US" dirty="0" err="1" smtClean="0"/>
              <a:t>antrosuperior</a:t>
            </a:r>
            <a:r>
              <a:rPr lang="en-US" dirty="0" smtClean="0"/>
              <a:t> translation of the humeral head  during forward flexion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Anterior capsular plication----Deficit in </a:t>
            </a:r>
            <a:r>
              <a:rPr lang="en-US" dirty="0" err="1" smtClean="0"/>
              <a:t>ER,greater</a:t>
            </a:r>
            <a:r>
              <a:rPr lang="en-US" dirty="0" smtClean="0"/>
              <a:t> joint reaction forces toward the opposite side of </a:t>
            </a:r>
            <a:r>
              <a:rPr lang="en-US" dirty="0" err="1" smtClean="0"/>
              <a:t>glenoid</a:t>
            </a:r>
            <a:r>
              <a:rPr lang="en-US" dirty="0" smtClean="0"/>
              <a:t> and excessive wear of posterior </a:t>
            </a:r>
            <a:r>
              <a:rPr lang="en-US" dirty="0" err="1" smtClean="0"/>
              <a:t>glenoid</a:t>
            </a:r>
            <a:r>
              <a:rPr lang="en-US" dirty="0" smtClean="0"/>
              <a:t> articular cartilage</a:t>
            </a:r>
          </a:p>
          <a:p>
            <a:pPr algn="l" rtl="0">
              <a:buFont typeface="Wingdings" pitchFamily="2" charset="2"/>
              <a:buChar char="Ø"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171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1229</Words>
  <Application>Microsoft Office PowerPoint</Application>
  <PresentationFormat>On-screen Show (4:3)</PresentationFormat>
  <Paragraphs>245</Paragraphs>
  <Slides>78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Office Theme</vt:lpstr>
      <vt:lpstr>بنام خداوند جان وخرد</vt:lpstr>
      <vt:lpstr>Frozen Shoulder</vt:lpstr>
      <vt:lpstr>Definition</vt:lpstr>
      <vt:lpstr>Definition</vt:lpstr>
      <vt:lpstr>Definition</vt:lpstr>
      <vt:lpstr>Frozen shoulder: a consensus definition</vt:lpstr>
      <vt:lpstr>Classification</vt:lpstr>
      <vt:lpstr>Pathomechanics</vt:lpstr>
      <vt:lpstr>Pathomechanics</vt:lpstr>
      <vt:lpstr>Sub acromial &amp;sub deltoid plane</vt:lpstr>
      <vt:lpstr>pathophysiology</vt:lpstr>
      <vt:lpstr>Epidemiology</vt:lpstr>
      <vt:lpstr>Predisposing Factors</vt:lpstr>
      <vt:lpstr>Predisposing factors</vt:lpstr>
      <vt:lpstr>Predisposing factors</vt:lpstr>
      <vt:lpstr>Predisposing factors</vt:lpstr>
      <vt:lpstr>Predisposing Factor</vt:lpstr>
      <vt:lpstr>Clinical Features Idiopathic frozen shoulder</vt:lpstr>
      <vt:lpstr>Clinical features Aquired stiffness</vt:lpstr>
      <vt:lpstr>Physical EX</vt:lpstr>
      <vt:lpstr>Physical EX</vt:lpstr>
      <vt:lpstr>Laboratory studies</vt:lpstr>
      <vt:lpstr>Imaging</vt:lpstr>
      <vt:lpstr>Natural History</vt:lpstr>
      <vt:lpstr>Treatment</vt:lpstr>
      <vt:lpstr>Operative treatment</vt:lpstr>
      <vt:lpstr>Operative treatment Manipulation</vt:lpstr>
      <vt:lpstr>Treatment MUA</vt:lpstr>
      <vt:lpstr>Treatment MUA</vt:lpstr>
      <vt:lpstr>Post operative management MUA</vt:lpstr>
      <vt:lpstr>Treatment  Arthroscopic release</vt:lpstr>
      <vt:lpstr>Treatment Arthroscopic release</vt:lpstr>
      <vt:lpstr>Treatment Arthroscopic release</vt:lpstr>
      <vt:lpstr>Treatment (Arthroscopic release)</vt:lpstr>
      <vt:lpstr>Treatment (open surgical release)</vt:lpstr>
      <vt:lpstr>Tretment Open surgical release</vt:lpstr>
      <vt:lpstr>Thank you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Saremi</dc:creator>
  <cp:lastModifiedBy>Dr Saremi</cp:lastModifiedBy>
  <cp:revision>53</cp:revision>
  <dcterms:created xsi:type="dcterms:W3CDTF">2013-12-22T17:54:48Z</dcterms:created>
  <dcterms:modified xsi:type="dcterms:W3CDTF">2014-01-26T03:09:56Z</dcterms:modified>
</cp:coreProperties>
</file>